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9" r:id="rId2"/>
    <p:sldId id="454" r:id="rId3"/>
    <p:sldId id="459" r:id="rId4"/>
    <p:sldId id="462" r:id="rId5"/>
    <p:sldId id="452" r:id="rId6"/>
    <p:sldId id="450" r:id="rId7"/>
    <p:sldId id="451" r:id="rId8"/>
    <p:sldId id="435" r:id="rId9"/>
    <p:sldId id="447" r:id="rId10"/>
    <p:sldId id="423" r:id="rId11"/>
    <p:sldId id="425" r:id="rId12"/>
    <p:sldId id="461" r:id="rId13"/>
    <p:sldId id="429" r:id="rId14"/>
    <p:sldId id="426" r:id="rId15"/>
    <p:sldId id="430" r:id="rId16"/>
    <p:sldId id="460" r:id="rId17"/>
    <p:sldId id="428" r:id="rId18"/>
    <p:sldId id="431" r:id="rId19"/>
    <p:sldId id="469" r:id="rId20"/>
    <p:sldId id="422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서은주" initials="서" lastIdx="3" clrIdx="0">
    <p:extLst>
      <p:ext uri="{19B8F6BF-5375-455C-9EA6-DF929625EA0E}">
        <p15:presenceInfo xmlns:p15="http://schemas.microsoft.com/office/powerpoint/2012/main" userId="서은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4F81BD"/>
    <a:srgbClr val="87BF44"/>
    <a:srgbClr val="697873"/>
    <a:srgbClr val="884106"/>
    <a:srgbClr val="C7B1B2"/>
    <a:srgbClr val="A78587"/>
    <a:srgbClr val="D3CAC9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5" autoAdjust="0"/>
    <p:restoredTop sz="96139" autoAdjust="0"/>
  </p:normalViewPr>
  <p:slideViewPr>
    <p:cSldViewPr>
      <p:cViewPr varScale="1">
        <p:scale>
          <a:sx n="113" d="100"/>
          <a:sy n="113" d="100"/>
        </p:scale>
        <p:origin x="21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1C21-3757-4199-83DE-22960358A2A5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E647-5A0F-41E6-A0EF-B58D8C1C6C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09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75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570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039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16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24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106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09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92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62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878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1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C4B7F-A56A-7487-D5FD-C6BFF0346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159B72-AF28-A07C-5F9F-0F4593229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1A3297-FE64-29F3-F769-268F7640E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36499E-D03F-B37F-F658-3A62CC593D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395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0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C4B7F-A56A-7487-D5FD-C6BFF0346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159B72-AF28-A07C-5F9F-0F4593229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1A3297-FE64-29F3-F769-268F7640E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36499E-D03F-B37F-F658-3A62CC593D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74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C4B7F-A56A-7487-D5FD-C6BFF0346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159B72-AF28-A07C-5F9F-0F4593229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1A3297-FE64-29F3-F769-268F7640E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36499E-D03F-B37F-F658-3A62CC593D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32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1DDF9-A057-CE0B-F5C4-B678E5D07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337F05-0688-973A-92A4-FF0AD3741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5EA1ECC-1CDD-999E-09AE-BAF27380D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931918-5535-73B2-1E58-56AAA340A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41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AEFE0-1EE3-4BFB-BE3F-498A709F0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B34B9B2-7E61-148B-2FBD-496894CA1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85F2AA4-6760-AF1F-CABE-007EDAAF1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0B3E9-76EB-52B0-23FA-09DCCD692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8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9E201-8345-4991-08A0-E496F42A8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DD51893-43CD-9D46-DB75-B8DDDCA83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3D4486-8D3C-5276-B111-88E017358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E52A87-C77A-02CC-CBD9-ABBE2E6E5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29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0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33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E722-38C7-4231-8BB5-7A27D4E5977D}" type="datetimeFigureOut">
              <a:rPr lang="ko-KR" altLang="en-US" smtClean="0"/>
              <a:pPr/>
              <a:t>2025-01-08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23" y="1686397"/>
            <a:ext cx="8244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2025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 사회복지법인 해솔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시 무 식 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7FDE2DD-2F40-E053-DB01-98B907D8BC04}"/>
              </a:ext>
            </a:extLst>
          </p:cNvPr>
          <p:cNvGrpSpPr/>
          <p:nvPr/>
        </p:nvGrpSpPr>
        <p:grpSpPr>
          <a:xfrm>
            <a:off x="-36512" y="5410200"/>
            <a:ext cx="9180512" cy="1447800"/>
            <a:chOff x="2123728" y="5410200"/>
            <a:chExt cx="9458325" cy="144780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14D3FAAC-6F40-FE8A-96CE-C59F3C5B4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410200"/>
              <a:ext cx="3152775" cy="144780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541C8CF-364E-F71E-23A4-96B782D93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503" y="5410200"/>
              <a:ext cx="3152775" cy="14478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26349450-1758-DD34-E93D-EA2489171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278" y="5410200"/>
              <a:ext cx="3152775" cy="1447800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3846B2D2-BDDF-7E59-B1E8-31917CD91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1" t="29652"/>
          <a:stretch/>
        </p:blipFill>
        <p:spPr>
          <a:xfrm>
            <a:off x="49" y="0"/>
            <a:ext cx="2227201" cy="238031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BBBF2DE-21CB-E120-DE8B-1086FB1088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1" t="29652"/>
          <a:stretch/>
        </p:blipFill>
        <p:spPr>
          <a:xfrm rot="10800000">
            <a:off x="7440009" y="3573016"/>
            <a:ext cx="1703940" cy="182108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CA9FB6B-7EE3-5344-1806-5B4E1A293B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927"/>
          <a:stretch/>
        </p:blipFill>
        <p:spPr>
          <a:xfrm>
            <a:off x="2771800" y="10314"/>
            <a:ext cx="1969179" cy="51137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9D4AC26-7C9A-F240-7EE2-8B3805FE99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274"/>
          <a:stretch/>
        </p:blipFill>
        <p:spPr>
          <a:xfrm>
            <a:off x="-8819" y="2572889"/>
            <a:ext cx="565659" cy="231668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DC3B0A4-0982-4A51-3EC9-4CDF7303EC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0511"/>
            <a:ext cx="1202083" cy="9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6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452736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</a:t>
            </a:r>
            <a:r>
              <a:rPr lang="en-US" altLang="ko-KR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2025.  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비전 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40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“ </a:t>
            </a:r>
            <a:r>
              <a:rPr lang="ko-KR" altLang="en-US" sz="40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자신을 알려라 </a:t>
            </a:r>
            <a:r>
              <a:rPr lang="en-US" altLang="ko-KR" sz="40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”</a:t>
            </a:r>
            <a:endParaRPr lang="ko-KR" altLang="en-US" sz="4000" b="1" spc="-15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1B0539C-4E0C-3AEC-B5F7-BDFF75C5F7D7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A931F94-0B2D-2242-28DE-B3D70DE9EECB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49AC435-9BF8-8575-396C-DCDD70A0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C7A308-3FA2-3946-C73D-0BEDBD0E8B12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51127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636" y="2366491"/>
            <a:ext cx="6552728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 끌 든 가</a:t>
            </a:r>
            <a:endParaRPr lang="en-US" altLang="ko-KR" sz="4000" b="1" spc="-15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따 르 든 가</a:t>
            </a:r>
            <a:endParaRPr lang="en-US" altLang="ko-KR" sz="4000" b="1" spc="-150" dirty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spc="-15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비 키 든 가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FBA11D8-F78C-EBBB-BC43-25F14F0B22E1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4817CB7-06FD-6D03-5F07-4EBAD15A3C16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E07A7F5-07CD-582D-B7E4-3D85D8B8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C39E9E8-D98C-AC1E-B6BC-50F17CA46297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79147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864" y="2060848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</a:t>
            </a:r>
            <a:r>
              <a:rPr lang="en-US" altLang="ko-KR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2025.  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비전실천 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spc="-15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가능성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선택과 결정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spc="-150" dirty="0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자율성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절제와 인내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연결성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칭찬과 인정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1B0539C-4E0C-3AEC-B5F7-BDFF75C5F7D7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A931F94-0B2D-2242-28DE-B3D70DE9EECB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49AC435-9BF8-8575-396C-DCDD70A0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383772-D105-BDCE-2E31-F40E2DC0C0A1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62444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58734"/>
            <a:ext cx="7632848" cy="2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ko-KR" altLang="en-US" sz="3200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교육훈련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2400" kern="0" spc="0" dirty="0">
                <a:solidFill>
                  <a:schemeClr val="bg1"/>
                </a:solidFill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(training &amp; development) 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ko-KR" altLang="en-US" sz="3200" kern="0" spc="0" dirty="0">
                <a:solidFill>
                  <a:srgbClr val="92D050"/>
                </a:solidFill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경력개발</a:t>
            </a:r>
            <a:r>
              <a:rPr lang="ko-KR" altLang="en-US" sz="3200" kern="0" spc="0" dirty="0">
                <a:solidFill>
                  <a:schemeClr val="bg1"/>
                </a:solidFill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2400" kern="0" spc="0" dirty="0">
                <a:solidFill>
                  <a:schemeClr val="bg1"/>
                </a:solidFill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(career development)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ko-KR" altLang="en-US" sz="3200" kern="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조직개발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2400" kern="0" spc="0" dirty="0">
                <a:solidFill>
                  <a:schemeClr val="bg1"/>
                </a:solidFill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(organizational develop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33265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 2024. </a:t>
            </a:r>
            <a:r>
              <a:rPr lang="ko-KR" altLang="en-US" b="1" dirty="0">
                <a:solidFill>
                  <a:srgbClr val="0070C0"/>
                </a:solidFill>
              </a:rPr>
              <a:t>청룡</a:t>
            </a:r>
            <a:r>
              <a:rPr lang="ko-KR" altLang="en-US" b="1" dirty="0">
                <a:solidFill>
                  <a:schemeClr val="bg1"/>
                </a:solidFill>
              </a:rPr>
              <a:t>을 만나다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4B1030B-2D30-BDCE-8149-13A3DF2B6508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0A01073-3898-B361-E15F-A70B529E6278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4E1B9A7-A316-3EE0-8D64-8BAA72906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2C1E16-784E-0E56-5E42-EFADDE6B20F5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43619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636" y="2142710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200000"/>
              </a:lnSpc>
              <a:buAutoNum type="arabicPeriod"/>
            </a:pPr>
            <a:r>
              <a:rPr lang="ko-KR" altLang="en-US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열정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과 </a:t>
            </a:r>
            <a:r>
              <a:rPr lang="ko-KR" altLang="en-US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몰입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으로 </a:t>
            </a:r>
            <a:r>
              <a:rPr lang="ko-KR" altLang="en-US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도전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하는 인재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 algn="ctr">
              <a:lnSpc>
                <a:spcPct val="200000"/>
              </a:lnSpc>
              <a:buAutoNum type="arabicPeriod"/>
            </a:pPr>
            <a:r>
              <a:rPr lang="ko-KR" altLang="en-US" sz="3200" b="1" spc="-15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학습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과 </a:t>
            </a:r>
            <a:r>
              <a:rPr lang="ko-KR" altLang="en-US" sz="3200" b="1" spc="-15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혁신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으로 </a:t>
            </a:r>
            <a:r>
              <a:rPr lang="ko-KR" altLang="en-US" sz="3200" b="1" spc="-15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변화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하는 인재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 algn="ctr">
              <a:lnSpc>
                <a:spcPct val="200000"/>
              </a:lnSpc>
              <a:buAutoNum type="arabicPeriod"/>
            </a:pPr>
            <a:r>
              <a:rPr lang="ko-KR" altLang="en-US" sz="32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역할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과 </a:t>
            </a:r>
            <a:r>
              <a:rPr lang="ko-KR" altLang="en-US" sz="32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책임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으로 </a:t>
            </a:r>
            <a:r>
              <a:rPr lang="ko-KR" altLang="en-US" sz="3200" b="1" spc="-15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협력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하는 인재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33265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 2024. </a:t>
            </a:r>
            <a:r>
              <a:rPr lang="ko-KR" altLang="en-US" b="1" dirty="0">
                <a:solidFill>
                  <a:srgbClr val="0070C0"/>
                </a:solidFill>
              </a:rPr>
              <a:t>청룡</a:t>
            </a:r>
            <a:r>
              <a:rPr lang="ko-KR" altLang="en-US" b="1" dirty="0">
                <a:solidFill>
                  <a:schemeClr val="bg1"/>
                </a:solidFill>
              </a:rPr>
              <a:t>을 만나다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DB3D5F2-EE37-D208-417F-F9E5074D9F3E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6F3E84E-C30B-3679-59EA-3570F42A3A23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C5FBA9B-D0D0-3F70-8D6A-18EDDA3B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52F0F42-89C7-723B-8B57-2C01E38E6B16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00898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636" y="2142710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ko-KR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Service</a:t>
            </a:r>
            <a:r>
              <a:rPr lang="ko-KR" altLang="en-US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</a:t>
            </a:r>
            <a:r>
              <a:rPr lang="en-US" altLang="ko-KR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sz="28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고객의 편의중심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ko-KR" sz="3200" b="1" spc="-15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Innovation : </a:t>
            </a:r>
            <a:r>
              <a:rPr lang="ko-KR" altLang="en-US" sz="2800" b="1" spc="-15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변화의 일상화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ko-KR" sz="3200" b="1" spc="-15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Invection</a:t>
            </a:r>
            <a:r>
              <a:rPr lang="ko-KR" altLang="en-US" sz="32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32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sz="28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경험하게 하라</a:t>
            </a:r>
            <a:endParaRPr lang="ko-KR" altLang="en-US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9C5090F-26D2-E7D9-2571-C571EE8B7CF8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F0119BA-CA35-212D-3425-BD4F627BB52A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84E74A3-CEC8-98B8-6517-350D5F79D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D4F6D6B-0952-CA24-00FB-0D589B9C19A2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58695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060848"/>
            <a:ext cx="88204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재무적 성장 </a:t>
            </a:r>
            <a:r>
              <a:rPr lang="en-US" altLang="ko-KR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           2. </a:t>
            </a:r>
            <a:r>
              <a:rPr lang="ko-KR" altLang="en-US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조직적 성장</a:t>
            </a:r>
            <a:endParaRPr lang="en-US" altLang="ko-KR" sz="3200" b="1" spc="-150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</a:t>
            </a: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*</a:t>
            </a:r>
            <a:r>
              <a:rPr lang="en-US" altLang="ko-KR" sz="28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지원사업유지                  </a:t>
            </a: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* 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돌봄 기술 향상      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* 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후원자원개발                  </a:t>
            </a: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* 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팀워크 리더십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* 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수익모델 개발                  </a:t>
            </a: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* </a:t>
            </a:r>
            <a:r>
              <a:rPr lang="ko-KR" altLang="en-US" sz="2800" b="1" spc="-150" dirty="0" err="1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브랜딩과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홍보</a:t>
            </a: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          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                      </a:t>
            </a: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                                             </a:t>
            </a:r>
            <a:endParaRPr lang="ko-KR" altLang="en-US" sz="3600" b="1" spc="-150" dirty="0">
              <a:solidFill>
                <a:srgbClr val="92D05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706E737-6610-27B3-506D-B8D9B7005691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5627238-8C79-5D34-ACBD-869343E48386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E82EFFF5-1199-9AB2-E5B3-8394EA8E9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2827FB-EFBE-8DEA-7A19-0173E65314C1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0073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00808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b="1" spc="-15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오래된 미래</a:t>
            </a:r>
            <a:r>
              <a:rPr lang="en-US" altLang="ko-KR" sz="3600" b="1" spc="-15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 </a:t>
            </a:r>
            <a:r>
              <a:rPr lang="ko-KR" altLang="en-US" sz="3600" b="1" spc="-150" dirty="0" err="1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해솔의</a:t>
            </a:r>
            <a:r>
              <a:rPr lang="ko-KR" altLang="en-US" sz="3600" b="1" spc="-15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선택</a:t>
            </a:r>
            <a:endParaRPr lang="en-US" altLang="ko-KR" sz="3600" b="1" spc="-150" dirty="0">
              <a:solidFill>
                <a:srgbClr val="92D05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꿈의 연수원</a:t>
            </a:r>
            <a:endParaRPr lang="en-US" altLang="ko-KR" sz="3200" b="1" spc="-150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b="1" spc="-150" dirty="0" err="1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거주지원서비스센타</a:t>
            </a:r>
            <a:endParaRPr lang="en-US" altLang="ko-KR" sz="3200" b="1" spc="-150" dirty="0">
              <a:solidFill>
                <a:srgbClr val="00B05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b="1" spc="-150" dirty="0" err="1">
                <a:solidFill>
                  <a:schemeClr val="accent5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주간활동서비스센타</a:t>
            </a:r>
            <a:r>
              <a:rPr lang="ko-KR" altLang="en-US" sz="3600" b="1" spc="-150" dirty="0">
                <a:solidFill>
                  <a:schemeClr val="accent5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3600" b="1" spc="-150" dirty="0">
              <a:solidFill>
                <a:schemeClr val="accent5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3200" b="1" spc="-15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AI </a:t>
            </a:r>
            <a:r>
              <a:rPr lang="ko-KR" altLang="en-US" sz="3200" b="1" spc="-150" dirty="0">
                <a:solidFill>
                  <a:srgbClr val="92D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활용과 조직의 실무적용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706E737-6610-27B3-506D-B8D9B7005691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5627238-8C79-5D34-ACBD-869343E48386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E82EFFF5-1199-9AB2-E5B3-8394EA8E9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BA19CD-02C5-244F-9AC0-7578D1F2526D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41818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32247"/>
            <a:ext cx="4824536" cy="510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altLang="ko-KR" sz="2800" b="1" spc="-15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2025</a:t>
            </a:r>
            <a:r>
              <a:rPr lang="ko-KR" altLang="en-US" sz="2800" b="1" spc="-15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행동지침</a:t>
            </a:r>
            <a:endParaRPr lang="en-US" altLang="ko-KR" sz="2800" b="1" spc="-150" dirty="0">
              <a:solidFill>
                <a:srgbClr val="C0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8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인정 포인트 제도</a:t>
            </a:r>
            <a:endParaRPr lang="en-US" altLang="ko-KR" sz="2800" b="1" spc="-15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800" b="1" spc="-15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강력한 공동체 의식</a:t>
            </a:r>
            <a:endParaRPr lang="en-US" altLang="ko-KR" sz="2800" b="1" spc="-150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800" b="1" spc="-150" dirty="0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긍정적 조직 문화 조성 </a:t>
            </a:r>
            <a:endParaRPr lang="en-US" altLang="ko-KR" sz="2800" b="1" spc="-150" dirty="0">
              <a:solidFill>
                <a:srgbClr val="00B05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800" b="1" spc="-150" dirty="0">
                <a:solidFill>
                  <a:srgbClr val="00B0F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변화에 대한 적응력 강화 </a:t>
            </a:r>
            <a:endParaRPr lang="en-US" altLang="ko-KR" sz="2800" b="1" spc="-150" dirty="0">
              <a:solidFill>
                <a:srgbClr val="00B0F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주도적 자기경영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33265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 2024. </a:t>
            </a:r>
            <a:r>
              <a:rPr lang="ko-KR" altLang="en-US" b="1" dirty="0">
                <a:solidFill>
                  <a:srgbClr val="0070C0"/>
                </a:solidFill>
              </a:rPr>
              <a:t>청룡</a:t>
            </a:r>
            <a:r>
              <a:rPr lang="ko-KR" altLang="en-US" b="1" dirty="0">
                <a:solidFill>
                  <a:schemeClr val="bg1"/>
                </a:solidFill>
              </a:rPr>
              <a:t>을 만나다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9596FBF-D216-9622-1230-B0AD294D05FC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6827A3C1-520B-C84D-AD78-65CAF27DCC9A}"/>
                </a:ext>
              </a:extLst>
            </p:cNvPr>
            <p:cNvGrpSpPr/>
            <p:nvPr/>
          </p:nvGrpSpPr>
          <p:grpSpPr>
            <a:xfrm>
              <a:off x="0" y="0"/>
              <a:ext cx="9180512" cy="908720"/>
              <a:chOff x="0" y="0"/>
              <a:chExt cx="9180512" cy="908720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EE31F597-2382-BC0F-27FC-D3B42542AE83}"/>
                  </a:ext>
                </a:extLst>
              </p:cNvPr>
              <p:cNvSpPr/>
              <p:nvPr/>
            </p:nvSpPr>
            <p:spPr>
              <a:xfrm>
                <a:off x="0" y="0"/>
                <a:ext cx="9180512" cy="9087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077653-8B1D-654B-F56A-0823542CA92A}"/>
                  </a:ext>
                </a:extLst>
              </p:cNvPr>
              <p:cNvSpPr txBox="1"/>
              <p:nvPr/>
            </p:nvSpPr>
            <p:spPr>
              <a:xfrm>
                <a:off x="5724128" y="223527"/>
                <a:ext cx="32758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/>
                  <a:t>2025. </a:t>
                </a:r>
                <a:r>
                  <a:rPr lang="ko-KR" altLang="en-US" sz="2400" b="1" dirty="0"/>
                  <a:t>청사의 해</a:t>
                </a:r>
                <a:r>
                  <a:rPr lang="en-US" altLang="ko-KR" sz="2400" b="1" dirty="0"/>
                  <a:t>..</a:t>
                </a:r>
              </a:p>
            </p:txBody>
          </p:sp>
        </p:grp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9CA1B16-05F4-B2C5-5523-479BAC5AA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8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628800"/>
            <a:ext cx="561662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2025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청사의 해를 맞아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pc="-150" dirty="0" err="1">
                <a:solidFill>
                  <a:schemeClr val="accent6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해솔</a:t>
            </a:r>
            <a:r>
              <a:rPr lang="ko-KR" altLang="en-US" sz="2800" b="1" spc="-150" dirty="0" err="1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과의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소중하고 귀한 </a:t>
            </a:r>
            <a:r>
              <a:rPr lang="ko-KR" altLang="en-US" sz="2800" b="1" spc="-150" dirty="0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인연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에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깊은 </a:t>
            </a:r>
            <a:r>
              <a:rPr lang="ko-KR" altLang="en-US" sz="2800" b="1" spc="-15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감사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를 드리며</a:t>
            </a: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..</a:t>
            </a:r>
          </a:p>
          <a:p>
            <a:pPr>
              <a:lnSpc>
                <a:spcPct val="150000"/>
              </a:lnSpc>
            </a:pP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모든 날들이  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pc="-150" dirty="0">
                <a:solidFill>
                  <a:srgbClr val="00B0F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자기다움</a:t>
            </a: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으로 빛나고 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행복한 순간으로 </a:t>
            </a:r>
            <a:endParaRPr lang="en-US" altLang="ko-KR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채워지길 바랍니다</a:t>
            </a:r>
            <a:r>
              <a:rPr lang="en-US" altLang="ko-KR" sz="2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</a:p>
          <a:p>
            <a:pPr>
              <a:lnSpc>
                <a:spcPct val="200000"/>
              </a:lnSpc>
            </a:pPr>
            <a:endParaRPr lang="ko-KR" altLang="en-US" sz="28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9596FBF-D216-9622-1230-B0AD294D05FC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E31F597-2382-BC0F-27FC-D3B42542AE83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9CA1B16-05F4-B2C5-5523-479BAC5AA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822E0E2-DFC1-3212-FB2D-2D10F794AC01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50226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6CC25-5AF9-0981-F492-FC7017629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7C5C2DBB-1FFC-4ED4-0F96-1E7FE217FA75}"/>
              </a:ext>
            </a:extLst>
          </p:cNvPr>
          <p:cNvGrpSpPr/>
          <p:nvPr/>
        </p:nvGrpSpPr>
        <p:grpSpPr>
          <a:xfrm>
            <a:off x="-36512" y="5410200"/>
            <a:ext cx="9180512" cy="1447800"/>
            <a:chOff x="2123728" y="5410200"/>
            <a:chExt cx="9458325" cy="144780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55AD3EE-173C-D99E-2D5E-3B375CCD4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410200"/>
              <a:ext cx="3152775" cy="144780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9241F6A-095E-70BA-7160-3191687A0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503" y="5410200"/>
              <a:ext cx="3152775" cy="14478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356C6B4-C75B-A54F-0DB2-AE130BD6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278" y="5410200"/>
              <a:ext cx="3152775" cy="1447800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0501376E-5C4E-E1BB-B259-0D1CF393A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1" t="29652"/>
          <a:stretch/>
        </p:blipFill>
        <p:spPr>
          <a:xfrm>
            <a:off x="49" y="0"/>
            <a:ext cx="2227201" cy="238031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F343700-4F86-A341-5685-25746B0C6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1" t="29652"/>
          <a:stretch/>
        </p:blipFill>
        <p:spPr>
          <a:xfrm rot="10800000">
            <a:off x="7440009" y="3573016"/>
            <a:ext cx="1703940" cy="182108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C12B1BF-754F-1512-4547-04F3573CD6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927"/>
          <a:stretch/>
        </p:blipFill>
        <p:spPr>
          <a:xfrm>
            <a:off x="2771800" y="10314"/>
            <a:ext cx="1969179" cy="51137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CD9C2ED-1435-1429-98F2-32BBBD36F0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274"/>
          <a:stretch/>
        </p:blipFill>
        <p:spPr>
          <a:xfrm>
            <a:off x="-8819" y="2572889"/>
            <a:ext cx="565659" cy="231668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EB28D953-170C-F066-25CF-D10C15726E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17" y="29786"/>
            <a:ext cx="1202083" cy="993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B12AC-E472-C5B6-B940-41A4C461C9E3}"/>
              </a:ext>
            </a:extLst>
          </p:cNvPr>
          <p:cNvSpPr txBox="1"/>
          <p:nvPr/>
        </p:nvSpPr>
        <p:spPr>
          <a:xfrm>
            <a:off x="-8819" y="1686397"/>
            <a:ext cx="9152768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</a:t>
            </a:r>
            <a:r>
              <a:rPr lang="ko-KR" altLang="en-US" sz="48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신 년 사 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사회복지법인 </a:t>
            </a:r>
            <a:r>
              <a:rPr lang="ko-KR" altLang="en-US" sz="4000" b="1" spc="-150" dirty="0" err="1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해솔</a:t>
            </a:r>
            <a:r>
              <a:rPr lang="ko-KR" altLang="en-US" sz="40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대표 서은주</a:t>
            </a:r>
          </a:p>
        </p:txBody>
      </p:sp>
    </p:spTree>
    <p:extLst>
      <p:ext uri="{BB962C8B-B14F-4D97-AF65-F5344CB8AC3E}">
        <p14:creationId xmlns:p14="http://schemas.microsoft.com/office/powerpoint/2010/main" val="283685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8" y="17008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</a:t>
            </a:r>
            <a:endParaRPr lang="ko-KR" altLang="en-US" sz="40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4656" y="373045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2024. </a:t>
            </a:r>
            <a:r>
              <a:rPr lang="ko-KR" altLang="en-US" b="1" dirty="0">
                <a:solidFill>
                  <a:srgbClr val="0070C0"/>
                </a:solidFill>
              </a:rPr>
              <a:t>청룡</a:t>
            </a:r>
            <a:r>
              <a:rPr lang="ko-KR" altLang="en-US" b="1" dirty="0">
                <a:solidFill>
                  <a:schemeClr val="bg1"/>
                </a:solidFill>
              </a:rPr>
              <a:t>을 만나다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그림 4" descr="텍스트, 크리스마스 트리, 크리스마스, 친필이(가) 표시된 사진">
            <a:extLst>
              <a:ext uri="{FF2B5EF4-FFF2-40B4-BE49-F238E27FC236}">
                <a16:creationId xmlns:a16="http://schemas.microsoft.com/office/drawing/2014/main" id="{AA09E3FF-FC6D-9DF3-80B0-D41A8D5B9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68760"/>
            <a:ext cx="3452690" cy="4896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8FCDE-7911-FFF9-6852-72EF63B5B2C1}"/>
              </a:ext>
            </a:extLst>
          </p:cNvPr>
          <p:cNvSpPr txBox="1"/>
          <p:nvPr/>
        </p:nvSpPr>
        <p:spPr>
          <a:xfrm>
            <a:off x="5652120" y="1922851"/>
            <a:ext cx="3059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  </a:t>
            </a:r>
            <a:r>
              <a:rPr lang="en-US" altLang="ko-KR" sz="32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“ </a:t>
            </a:r>
            <a:r>
              <a:rPr lang="ko-KR" altLang="en-US" sz="3200" b="1" dirty="0">
                <a:solidFill>
                  <a:srgbClr val="FFFF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사람</a:t>
            </a:r>
            <a:r>
              <a:rPr lang="ko-KR" altLang="en-US" sz="32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을</a:t>
            </a:r>
            <a:endParaRPr lang="en-US" altLang="ko-KR" sz="3200" b="1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2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  </a:t>
            </a:r>
            <a:endParaRPr lang="en-US" altLang="ko-KR" sz="3200" b="1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2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  </a:t>
            </a:r>
            <a:r>
              <a:rPr lang="ko-KR" altLang="en-US" sz="32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보살피고</a:t>
            </a:r>
            <a:endParaRPr lang="en-US" altLang="ko-KR" sz="3200" b="1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2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  </a:t>
            </a:r>
            <a:r>
              <a:rPr lang="ko-KR" altLang="en-US" sz="3200" b="1" dirty="0" err="1">
                <a:solidFill>
                  <a:srgbClr val="FFFF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겸허</a:t>
            </a:r>
            <a:r>
              <a:rPr lang="ko-KR" altLang="en-US" sz="3200" b="1" dirty="0" err="1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하라</a:t>
            </a:r>
            <a:r>
              <a:rPr lang="ko-KR" altLang="en-US" sz="32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EF705-1679-0BB0-9D21-6D36DC39B0AD}"/>
              </a:ext>
            </a:extLst>
          </p:cNvPr>
          <p:cNvSpPr txBox="1"/>
          <p:nvPr/>
        </p:nvSpPr>
        <p:spPr>
          <a:xfrm>
            <a:off x="5940152" y="573325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사회복지법인 </a:t>
            </a:r>
            <a:r>
              <a:rPr lang="ko-KR" altLang="en-US" b="1" dirty="0" err="1">
                <a:solidFill>
                  <a:srgbClr val="FFFF00"/>
                </a:solidFill>
              </a:rPr>
              <a:t>해솔</a:t>
            </a:r>
            <a:endParaRPr lang="en-US" altLang="ko-KR" b="1" dirty="0">
              <a:solidFill>
                <a:srgbClr val="FFFF00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079E7F1-F169-AFD7-EDE6-A0F31F583E72}"/>
              </a:ext>
            </a:extLst>
          </p:cNvPr>
          <p:cNvGrpSpPr/>
          <p:nvPr/>
        </p:nvGrpSpPr>
        <p:grpSpPr>
          <a:xfrm>
            <a:off x="0" y="-27384"/>
            <a:ext cx="9180512" cy="936104"/>
            <a:chOff x="0" y="-27384"/>
            <a:chExt cx="9180512" cy="93610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0BEC8F3-8DB5-EFD5-C2FE-EC1716C22EB3}"/>
                </a:ext>
              </a:extLst>
            </p:cNvPr>
            <p:cNvSpPr/>
            <p:nvPr/>
          </p:nvSpPr>
          <p:spPr>
            <a:xfrm>
              <a:off x="0" y="0"/>
              <a:ext cx="9180512" cy="90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A02B5E72-66FC-8D02-9694-EAC4490F1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1" y="-27384"/>
              <a:ext cx="2339751" cy="90268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287B55-AFAD-EE42-D4F0-A44A7C46EE06}"/>
              </a:ext>
            </a:extLst>
          </p:cNvPr>
          <p:cNvSpPr txBox="1"/>
          <p:nvPr/>
        </p:nvSpPr>
        <p:spPr>
          <a:xfrm>
            <a:off x="5724128" y="223527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2025. </a:t>
            </a:r>
            <a:r>
              <a:rPr lang="ko-KR" altLang="en-US" sz="2400" b="1" dirty="0"/>
              <a:t>청사의 해</a:t>
            </a:r>
            <a:r>
              <a:rPr lang="en-US" altLang="ko-KR" sz="24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70181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6CC25-5AF9-0981-F492-FC7017629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7C5C2DBB-1FFC-4ED4-0F96-1E7FE217FA75}"/>
              </a:ext>
            </a:extLst>
          </p:cNvPr>
          <p:cNvGrpSpPr/>
          <p:nvPr/>
        </p:nvGrpSpPr>
        <p:grpSpPr>
          <a:xfrm>
            <a:off x="-36512" y="5410200"/>
            <a:ext cx="9180512" cy="1447800"/>
            <a:chOff x="2123728" y="5410200"/>
            <a:chExt cx="9458325" cy="144780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55AD3EE-173C-D99E-2D5E-3B375CCD4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410200"/>
              <a:ext cx="3152775" cy="144780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9241F6A-095E-70BA-7160-3191687A0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503" y="5410200"/>
              <a:ext cx="3152775" cy="14478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356C6B4-C75B-A54F-0DB2-AE130BD6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278" y="5410200"/>
              <a:ext cx="3152775" cy="1447800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0501376E-5C4E-E1BB-B259-0D1CF393A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1" t="29652"/>
          <a:stretch/>
        </p:blipFill>
        <p:spPr>
          <a:xfrm>
            <a:off x="49" y="0"/>
            <a:ext cx="2227201" cy="238031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F343700-4F86-A341-5685-25746B0C6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1" t="29652"/>
          <a:stretch/>
        </p:blipFill>
        <p:spPr>
          <a:xfrm rot="10800000">
            <a:off x="7440009" y="3573016"/>
            <a:ext cx="1703940" cy="182108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C12B1BF-754F-1512-4547-04F3573CD6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927"/>
          <a:stretch/>
        </p:blipFill>
        <p:spPr>
          <a:xfrm>
            <a:off x="2771800" y="10314"/>
            <a:ext cx="1969179" cy="51137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CD9C2ED-1435-1429-98F2-32BBBD36F0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274"/>
          <a:stretch/>
        </p:blipFill>
        <p:spPr>
          <a:xfrm>
            <a:off x="-8819" y="2572889"/>
            <a:ext cx="565659" cy="231668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EB28D953-170C-F066-25CF-D10C15726E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0511"/>
            <a:ext cx="1202083" cy="993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B12AC-E472-C5B6-B940-41A4C461C9E3}"/>
              </a:ext>
            </a:extLst>
          </p:cNvPr>
          <p:cNvSpPr txBox="1"/>
          <p:nvPr/>
        </p:nvSpPr>
        <p:spPr>
          <a:xfrm>
            <a:off x="-8819" y="1686397"/>
            <a:ext cx="915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2024</a:t>
            </a: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</a:t>
            </a:r>
            <a:endParaRPr lang="en-US" altLang="ko-KR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spc="-150" dirty="0">
                <a:solidFill>
                  <a:schemeClr val="accent6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오래된 미래</a:t>
            </a:r>
            <a:r>
              <a:rPr lang="en-US" altLang="ko-KR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3200" b="1" spc="-150" dirty="0" err="1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해솔의</a:t>
            </a:r>
            <a:r>
              <a:rPr lang="ko-KR" altLang="en-US" sz="3200" b="1" spc="-150" dirty="0">
                <a:solidFill>
                  <a:srgbClr val="00B05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선택</a:t>
            </a:r>
            <a:endParaRPr lang="en-US" altLang="ko-KR" sz="3200" b="1" spc="-150" dirty="0">
              <a:solidFill>
                <a:srgbClr val="00B05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해 냈습니다</a:t>
            </a:r>
            <a:r>
              <a:rPr lang="en-US" altLang="ko-KR" sz="3200" b="1" spc="-150" dirty="0">
                <a:solidFill>
                  <a:schemeClr val="bg1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  <a:endParaRPr lang="ko-KR" altLang="en-US" sz="3200" b="1" spc="-150" dirty="0">
              <a:solidFill>
                <a:schemeClr val="bg1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681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6CC25-5AF9-0981-F492-FC7017629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7C5C2DBB-1FFC-4ED4-0F96-1E7FE217FA75}"/>
              </a:ext>
            </a:extLst>
          </p:cNvPr>
          <p:cNvGrpSpPr/>
          <p:nvPr/>
        </p:nvGrpSpPr>
        <p:grpSpPr>
          <a:xfrm>
            <a:off x="-36512" y="6903717"/>
            <a:ext cx="9180512" cy="53674"/>
            <a:chOff x="2123728" y="5410200"/>
            <a:chExt cx="9458325" cy="144780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55AD3EE-173C-D99E-2D5E-3B375CCD4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410200"/>
              <a:ext cx="3152775" cy="144780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9241F6A-095E-70BA-7160-3191687A0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503" y="5410200"/>
              <a:ext cx="3152775" cy="14478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356C6B4-C75B-A54F-0DB2-AE130BD6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278" y="5410200"/>
              <a:ext cx="3152775" cy="1447800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0501376E-5C4E-E1BB-B259-0D1CF393A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1" t="29652"/>
          <a:stretch/>
        </p:blipFill>
        <p:spPr>
          <a:xfrm>
            <a:off x="0" y="28108"/>
            <a:ext cx="2227201" cy="238031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F343700-4F86-A341-5685-25746B0C6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1" t="29652"/>
          <a:stretch/>
        </p:blipFill>
        <p:spPr>
          <a:xfrm rot="10800000">
            <a:off x="7409902" y="5074827"/>
            <a:ext cx="1703940" cy="182108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4C12B1BF-754F-1512-4547-04F3573CD6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927"/>
          <a:stretch/>
        </p:blipFill>
        <p:spPr>
          <a:xfrm>
            <a:off x="3023659" y="0"/>
            <a:ext cx="1969179" cy="51137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CD9C2ED-1435-1429-98F2-32BBBD36F0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274"/>
          <a:stretch/>
        </p:blipFill>
        <p:spPr>
          <a:xfrm>
            <a:off x="-8819" y="2572889"/>
            <a:ext cx="565659" cy="231668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EB28D953-170C-F066-25CF-D10C15726E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59" y="37420"/>
            <a:ext cx="1202083" cy="99352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1556792"/>
            <a:ext cx="9144000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rabicPeriod"/>
            </a:pPr>
            <a:endParaRPr lang="en-US" altLang="ko-KR" sz="2800" dirty="0"/>
          </a:p>
          <a:p>
            <a:pPr marL="514350" indent="-514350" algn="ctr">
              <a:lnSpc>
                <a:spcPct val="150000"/>
              </a:lnSpc>
              <a:buAutoNum type="arabicPeriod"/>
            </a:pPr>
            <a:endParaRPr lang="en-US" altLang="ko-KR" sz="2800" dirty="0"/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ko-KR" altLang="en-US" sz="28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최중증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8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통합돌봄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1:1 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개별 주간서비스 사업 선정</a:t>
            </a:r>
            <a:endParaRPr lang="en-US" altLang="ko-KR" sz="28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    2.  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발달장애인 자립생활체험주택 재선정</a:t>
            </a:r>
            <a:endParaRPr lang="en-US" altLang="ko-KR" sz="28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    3.  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중간관리자 역량강화를 위한 </a:t>
            </a:r>
            <a:r>
              <a:rPr lang="ko-KR" altLang="en-US" sz="28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워크샵</a:t>
            </a:r>
            <a:endParaRPr lang="en-US" altLang="ko-KR" sz="28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    4.  NCS 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교육으로 직무능력향상교육 실시</a:t>
            </a:r>
            <a:endParaRPr lang="en-US" altLang="ko-KR" sz="28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    5.  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CEO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프로젝트 자격수료자 </a:t>
            </a:r>
            <a:r>
              <a:rPr lang="en-US" altLang="ko-KR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sz="2800" b="1" dirty="0">
                <a:latin typeface="바탕" panose="02030600000101010101" pitchFamily="18" charset="-127"/>
                <a:ea typeface="바탕" panose="02030600000101010101" pitchFamily="18" charset="-127"/>
              </a:rPr>
              <a:t>명 배출</a:t>
            </a:r>
            <a:endParaRPr lang="en-US" altLang="ko-KR" sz="2800" b="1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800" dirty="0"/>
          </a:p>
          <a:p>
            <a:pPr marL="342900" indent="-342900" algn="ctr">
              <a:lnSpc>
                <a:spcPct val="150000"/>
              </a:lnSpc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688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B8CA0-8BE9-5989-CDE7-1E985798F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id="{5A77CABD-EFA9-B752-311E-0C4AF0F10DB8}"/>
              </a:ext>
            </a:extLst>
          </p:cNvPr>
          <p:cNvSpPr/>
          <p:nvPr/>
        </p:nvSpPr>
        <p:spPr>
          <a:xfrm>
            <a:off x="287524" y="765751"/>
            <a:ext cx="8568952" cy="5904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63C1851-A639-C1B4-86B2-FD232270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119"/>
            <a:ext cx="5571171" cy="551316"/>
          </a:xfrm>
          <a:prstGeom prst="rect">
            <a:avLst/>
          </a:prstGeom>
          <a:solidFill>
            <a:srgbClr val="E7D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FB244BA-7186-0EB2-711C-0B3007B1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4" y="211111"/>
            <a:ext cx="4379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400" b="1" i="0" u="none" strike="noStrike" cap="none" normalizeH="0" baseline="0" dirty="0" err="1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조이문화센터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     </a:t>
            </a: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MOU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기관</a:t>
            </a:r>
            <a:endParaRPr kumimoji="0" lang="ko-KR" altLang="ko-KR" sz="800" b="1" i="0" u="none" strike="noStrike" cap="none" normalizeH="0" baseline="0" dirty="0">
              <a:ln>
                <a:noFill/>
              </a:ln>
              <a:solidFill>
                <a:srgbClr val="175F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59584CDF-D3A5-1177-2F7F-E1314E91F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20119"/>
            <a:ext cx="759942" cy="6280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C0C877-6439-3899-BBC0-309BBF54F94E}"/>
              </a:ext>
            </a:extLst>
          </p:cNvPr>
          <p:cNvSpPr txBox="1"/>
          <p:nvPr/>
        </p:nvSpPr>
        <p:spPr>
          <a:xfrm>
            <a:off x="287462" y="762427"/>
            <a:ext cx="4312387" cy="149124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* 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개소일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2024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03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월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14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일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사업목적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예체능관련 프로그램 개발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사업내용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드론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라인댄스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난타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생활체육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1836006-9931-29C3-F5E9-3A4B7AA3E02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" y="4776144"/>
            <a:ext cx="2223036" cy="180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9F5333-20D7-B05B-68A2-4185317EA16F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90" y="3789040"/>
            <a:ext cx="4140000" cy="2700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5A8E730-367E-2463-6DBD-5B22A6A9EA9E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60" y="908720"/>
            <a:ext cx="4140000" cy="27000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774C74A-FEAA-5BA6-F473-697328D18D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05" y="3892643"/>
            <a:ext cx="2025000" cy="27000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1EF70F35-88AE-C4B6-4CEC-CF0F898DE171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" y="2344661"/>
            <a:ext cx="2223036" cy="234049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309D6EC-C42A-DAE3-6D54-641C5621F1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61" y="2312448"/>
            <a:ext cx="1981171" cy="14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1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E3E381-1147-187B-975C-D7BCDAA5A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50DC7C1-0AB7-B2ED-9A4B-80AE387F5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119"/>
            <a:ext cx="5571171" cy="551316"/>
          </a:xfrm>
          <a:prstGeom prst="rect">
            <a:avLst/>
          </a:prstGeom>
          <a:solidFill>
            <a:srgbClr val="E7D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3721E9-79CC-8BEE-9354-D6E95DEEF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11111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400" b="1" dirty="0"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헤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아림   </a:t>
            </a: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MOU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기관</a:t>
            </a:r>
            <a:endParaRPr kumimoji="0" lang="ko-KR" altLang="ko-KR" sz="800" b="1" i="0" u="none" strike="noStrike" cap="none" normalizeH="0" baseline="0" dirty="0">
              <a:ln>
                <a:noFill/>
              </a:ln>
              <a:solidFill>
                <a:srgbClr val="175F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3F94D4C-C9CF-65F4-6F2D-7856CC9773D8}"/>
              </a:ext>
            </a:extLst>
          </p:cNvPr>
          <p:cNvSpPr/>
          <p:nvPr/>
        </p:nvSpPr>
        <p:spPr>
          <a:xfrm>
            <a:off x="287524" y="765751"/>
            <a:ext cx="8568952" cy="5904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42E686-C2BD-9131-F6E1-7520C49BA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20119"/>
            <a:ext cx="759942" cy="628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203AE9-66B2-4690-E5EC-6324A700B17A}"/>
              </a:ext>
            </a:extLst>
          </p:cNvPr>
          <p:cNvSpPr txBox="1"/>
          <p:nvPr/>
        </p:nvSpPr>
        <p:spPr>
          <a:xfrm>
            <a:off x="287524" y="759536"/>
            <a:ext cx="4182876" cy="149124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개소일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2024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04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월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01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일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사업목적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독립형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자립이용인 통합지원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사업내용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주도적 자립생활지원 프로그램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BB7FAD-0C81-C4CB-E31E-A65E561725DE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8" y="2390013"/>
            <a:ext cx="1980000" cy="144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63CE06-FA36-9404-8E45-B6878F80522A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140000" cy="270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593326D-3472-EBCF-235F-0B4B1AC472C1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40000" cy="270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2C42D8B-1832-CF11-FEAC-7C1996B3051B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83" y="2401529"/>
            <a:ext cx="1980000" cy="1440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6C44C39-FC7E-7E63-CC27-BA515014BF65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3" y="3918114"/>
            <a:ext cx="41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474487-0CDD-B157-BFBD-23536C238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35365491-8D43-5592-D54A-57F1B70E9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119"/>
            <a:ext cx="5571171" cy="551316"/>
          </a:xfrm>
          <a:prstGeom prst="rect">
            <a:avLst/>
          </a:prstGeom>
          <a:solidFill>
            <a:srgbClr val="E7D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DAE6987-E42F-B231-C534-730DD4D85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11111"/>
            <a:ext cx="36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400" b="1" i="0" u="none" strike="noStrike" cap="none" normalizeH="0" baseline="0" dirty="0" err="1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수라찬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    </a:t>
            </a: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MOU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기관</a:t>
            </a:r>
            <a:endParaRPr kumimoji="0" lang="ko-KR" altLang="ko-KR" sz="800" b="1" i="0" u="none" strike="noStrike" cap="none" normalizeH="0" baseline="0" dirty="0">
              <a:ln>
                <a:noFill/>
              </a:ln>
              <a:solidFill>
                <a:srgbClr val="175F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EEC9A0B-C0FD-AEE1-08B4-0F4EF7B41150}"/>
              </a:ext>
            </a:extLst>
          </p:cNvPr>
          <p:cNvSpPr/>
          <p:nvPr/>
        </p:nvSpPr>
        <p:spPr>
          <a:xfrm>
            <a:off x="287524" y="765751"/>
            <a:ext cx="8568952" cy="5904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5D3234-F07C-685E-14A9-914B1132C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20119"/>
            <a:ext cx="759942" cy="6280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E4281A4-9E2F-6684-2959-105477A17C65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27" y="3789040"/>
            <a:ext cx="4140000" cy="270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FED561E-57A7-CC61-376F-C3F1C7B28B0F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74" y="3920318"/>
            <a:ext cx="2016000" cy="2700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9DB47C1-5E23-8E0F-CC02-4A189E32B8BD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27" y="908720"/>
            <a:ext cx="4140000" cy="2700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6D69D64-0371-8727-5E6A-934239F1861A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0" y="5141555"/>
            <a:ext cx="2124001" cy="147858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57B8CE4-7BAC-C6B7-6ABD-3A3E0DAA9008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3" y="3645024"/>
            <a:ext cx="2137608" cy="142856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92A0EF8-DDB0-8857-EAC5-59E1619715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74" y="2336857"/>
            <a:ext cx="2016000" cy="149755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FEE825B-2153-4808-535E-1A2EB4E602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0" y="2380978"/>
            <a:ext cx="2124001" cy="119607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F54B0C4-DB19-B78A-AD20-5F1996737F07}"/>
              </a:ext>
            </a:extLst>
          </p:cNvPr>
          <p:cNvSpPr/>
          <p:nvPr/>
        </p:nvSpPr>
        <p:spPr>
          <a:xfrm>
            <a:off x="285020" y="757342"/>
            <a:ext cx="4250293" cy="152924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A7CD5-4EA6-04B0-005E-FB7C4CD3D0A2}"/>
              </a:ext>
            </a:extLst>
          </p:cNvPr>
          <p:cNvSpPr txBox="1"/>
          <p:nvPr/>
        </p:nvSpPr>
        <p:spPr>
          <a:xfrm>
            <a:off x="287380" y="764725"/>
            <a:ext cx="4250294" cy="13681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개소일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2024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12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월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01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일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사업목적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급식전문 조리지원 운영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사업내용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급식메뉴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조리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도시락 </a:t>
            </a:r>
          </a:p>
        </p:txBody>
      </p:sp>
    </p:spTree>
    <p:extLst>
      <p:ext uri="{BB962C8B-B14F-4D97-AF65-F5344CB8AC3E}">
        <p14:creationId xmlns:p14="http://schemas.microsoft.com/office/powerpoint/2010/main" val="257576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39FC1FE-C299-D061-E49A-A05F1A5A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119"/>
            <a:ext cx="5571171" cy="551316"/>
          </a:xfrm>
          <a:prstGeom prst="rect">
            <a:avLst/>
          </a:prstGeom>
          <a:solidFill>
            <a:srgbClr val="E7D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75FD3AF-594B-813B-BF6A-C235301D3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12" y="211111"/>
            <a:ext cx="3969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400" b="1" i="0" u="none" strike="noStrike" cap="none" normalizeH="0" baseline="0" dirty="0" err="1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최중증통합돌봄센터</a:t>
            </a:r>
            <a:r>
              <a:rPr kumimoji="0" lang="ko-KR" altLang="en-US" sz="24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에스코어 드림 4 Regular" panose="020B0503030302020204" pitchFamily="34" charset="-127"/>
              </a:rPr>
              <a:t>    개관</a:t>
            </a:r>
            <a:endParaRPr kumimoji="0" lang="ko-KR" altLang="ko-KR" sz="800" b="1" i="0" u="none" strike="noStrike" cap="none" normalizeH="0" baseline="0" dirty="0">
              <a:ln>
                <a:noFill/>
              </a:ln>
              <a:solidFill>
                <a:srgbClr val="175F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A01FBF-DEBE-8741-AC9C-D743FE0C36FE}"/>
              </a:ext>
            </a:extLst>
          </p:cNvPr>
          <p:cNvSpPr/>
          <p:nvPr/>
        </p:nvSpPr>
        <p:spPr>
          <a:xfrm>
            <a:off x="287524" y="765751"/>
            <a:ext cx="8568952" cy="5904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CDD70A-D848-BFC0-748F-F0C1F4ECD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20119"/>
            <a:ext cx="759942" cy="62809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EDE3405-EC6E-6026-3543-E211BCA949B8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18" y="3717032"/>
            <a:ext cx="4140000" cy="2700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B4DE367-DE39-5C87-0F9C-1ECBBA0B1490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1" y="3863541"/>
            <a:ext cx="4140000" cy="27000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F283D52-7111-433E-5EE9-8F2E556AA9FA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76383"/>
            <a:ext cx="1980000" cy="1440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2C7B949-71CF-A0EE-9775-8FF708497D09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9" y="2376383"/>
            <a:ext cx="1980000" cy="14400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B72BDFF7-CF70-24C4-803F-DFE8DE6B308F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58" y="908720"/>
            <a:ext cx="4140000" cy="2700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754F82E-1220-A013-6928-E88784EB637A}"/>
              </a:ext>
            </a:extLst>
          </p:cNvPr>
          <p:cNvSpPr/>
          <p:nvPr/>
        </p:nvSpPr>
        <p:spPr>
          <a:xfrm>
            <a:off x="260070" y="762895"/>
            <a:ext cx="4250293" cy="152924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CFA07-ED33-C7FE-325A-341313D330E0}"/>
              </a:ext>
            </a:extLst>
          </p:cNvPr>
          <p:cNvSpPr txBox="1"/>
          <p:nvPr/>
        </p:nvSpPr>
        <p:spPr>
          <a:xfrm>
            <a:off x="260070" y="702885"/>
            <a:ext cx="4148956" cy="149124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개소일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2024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07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월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01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일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사업목적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최중증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1:1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주간개별지원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 *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사업내용 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600" b="1" dirty="0" err="1">
                <a:solidFill>
                  <a:schemeClr val="bg1"/>
                </a:solidFill>
                <a:latin typeface="+mn-ea"/>
              </a:rPr>
              <a:t>도전적행동수정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 활동프로그램 </a:t>
            </a:r>
          </a:p>
        </p:txBody>
      </p:sp>
    </p:spTree>
    <p:extLst>
      <p:ext uri="{BB962C8B-B14F-4D97-AF65-F5344CB8AC3E}">
        <p14:creationId xmlns:p14="http://schemas.microsoft.com/office/powerpoint/2010/main" val="18528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크리스마스 트리, 크리스마스, 친필이(가) 표시된 사진">
            <a:extLst>
              <a:ext uri="{FF2B5EF4-FFF2-40B4-BE49-F238E27FC236}">
                <a16:creationId xmlns:a16="http://schemas.microsoft.com/office/drawing/2014/main" id="{AA09E3FF-FC6D-9DF3-80B0-D41A8D5B9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22753"/>
            <a:ext cx="4860032" cy="6892411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639FC1FE-C299-D061-E49A-A05F1A5A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744"/>
            <a:ext cx="4283969" cy="1091578"/>
          </a:xfrm>
          <a:prstGeom prst="rect">
            <a:avLst/>
          </a:prstGeom>
          <a:solidFill>
            <a:srgbClr val="E7D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75FD3AF-594B-813B-BF6A-C235301D3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7488" y="1615756"/>
            <a:ext cx="47589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2025</a:t>
            </a:r>
            <a:r>
              <a:rPr kumimoji="0" lang="ko-KR" altLang="en-US" sz="4000" b="1" i="0" u="none" strike="noStrike" cap="none" normalizeH="0" baseline="0" dirty="0">
                <a:ln>
                  <a:noFill/>
                </a:ln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년 </a:t>
            </a:r>
            <a:r>
              <a:rPr lang="en-US" altLang="ko-KR" sz="4000" b="1" dirty="0"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Vision</a:t>
            </a:r>
            <a:endParaRPr kumimoji="0" lang="ko-KR" altLang="ko-KR" sz="1100" b="1" i="0" u="none" strike="noStrike" cap="none" normalizeH="0" baseline="0" dirty="0">
              <a:ln>
                <a:noFill/>
              </a:ln>
              <a:solidFill>
                <a:srgbClr val="175F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9FC1FE-C299-D061-E49A-A05F1A5A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1190"/>
            <a:ext cx="4283969" cy="1091578"/>
          </a:xfrm>
          <a:prstGeom prst="rect">
            <a:avLst/>
          </a:prstGeom>
          <a:solidFill>
            <a:srgbClr val="E7D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75FD3AF-594B-813B-BF6A-C235301D3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7488" y="3503575"/>
            <a:ext cx="47589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3600" b="1" dirty="0">
                <a:solidFill>
                  <a:srgbClr val="175F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 panose="02030600000101010101" pitchFamily="18" charset="-127"/>
                <a:ea typeface="바탕" panose="02030600000101010101" pitchFamily="18" charset="-127"/>
              </a:rPr>
              <a:t>행동하는 휴머니즘</a:t>
            </a:r>
            <a:endParaRPr kumimoji="0" lang="ko-KR" altLang="ko-KR" sz="3600" b="1" i="0" u="none" strike="noStrike" cap="none" normalizeH="0" baseline="0" dirty="0">
              <a:ln>
                <a:noFill/>
              </a:ln>
              <a:solidFill>
                <a:srgbClr val="175F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395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663</Words>
  <Application>Microsoft Office PowerPoint</Application>
  <PresentationFormat>화면 슬라이드 쇼(4:3)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HY견명조</vt:lpstr>
      <vt:lpstr>궁서</vt:lpstr>
      <vt:lpstr>맑은 고딕</vt:lpstr>
      <vt:lpstr>바탕</vt:lpstr>
      <vt:lpstr>에스코어 드림 4 Regular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희망의둥지 5번계정</dc:creator>
  <cp:lastModifiedBy>BEST</cp:lastModifiedBy>
  <cp:revision>88</cp:revision>
  <dcterms:created xsi:type="dcterms:W3CDTF">2020-09-22T20:31:09Z</dcterms:created>
  <dcterms:modified xsi:type="dcterms:W3CDTF">2025-01-08T01:30:49Z</dcterms:modified>
</cp:coreProperties>
</file>